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5" r:id="rId3"/>
    <p:sldId id="283" r:id="rId4"/>
    <p:sldId id="276" r:id="rId5"/>
    <p:sldId id="317" r:id="rId6"/>
    <p:sldId id="318" r:id="rId7"/>
    <p:sldId id="319" r:id="rId8"/>
    <p:sldId id="271" r:id="rId9"/>
    <p:sldId id="291" r:id="rId10"/>
    <p:sldId id="295" r:id="rId11"/>
    <p:sldId id="300" r:id="rId12"/>
    <p:sldId id="302" r:id="rId13"/>
    <p:sldId id="303" r:id="rId14"/>
    <p:sldId id="305" r:id="rId15"/>
    <p:sldId id="301" r:id="rId16"/>
    <p:sldId id="299" r:id="rId17"/>
    <p:sldId id="304" r:id="rId18"/>
    <p:sldId id="296" r:id="rId19"/>
    <p:sldId id="306" r:id="rId20"/>
    <p:sldId id="315" r:id="rId21"/>
    <p:sldId id="311" r:id="rId22"/>
    <p:sldId id="310" r:id="rId23"/>
    <p:sldId id="307" r:id="rId24"/>
    <p:sldId id="31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5"/>
    <p:restoredTop sz="94697"/>
  </p:normalViewPr>
  <p:slideViewPr>
    <p:cSldViewPr snapToGrid="0" snapToObjects="1">
      <p:cViewPr>
        <p:scale>
          <a:sx n="155" d="100"/>
          <a:sy n="155" d="100"/>
        </p:scale>
        <p:origin x="168" y="-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7A8447-B95E-0E48-8740-F9362689D6AB}"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168447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A8447-B95E-0E48-8740-F9362689D6AB}"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407815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A8447-B95E-0E48-8740-F9362689D6AB}"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877296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7A8447-B95E-0E48-8740-F9362689D6AB}"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2628411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7A8447-B95E-0E48-8740-F9362689D6AB}"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131694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7A8447-B95E-0E48-8740-F9362689D6AB}"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150951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7A8447-B95E-0E48-8740-F9362689D6AB}" type="datetimeFigureOut">
              <a:rPr lang="en-US" smtClean="0"/>
              <a:t>3/10/20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368815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7A8447-B95E-0E48-8740-F9362689D6AB}" type="datetimeFigureOut">
              <a:rPr lang="en-US" smtClean="0"/>
              <a:t>3/10/20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378629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7A8447-B95E-0E48-8740-F9362689D6AB}" type="datetimeFigureOut">
              <a:rPr lang="en-US" smtClean="0"/>
              <a:t>3/10/20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325703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7A8447-B95E-0E48-8740-F9362689D6AB}"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346041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7A8447-B95E-0E48-8740-F9362689D6AB}"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6B0E2D-E462-8743-AF8B-11848CEE36FF}" type="slidenum">
              <a:rPr lang="en-US" smtClean="0"/>
              <a:t>‹#›</a:t>
            </a:fld>
            <a:endParaRPr lang="en-US"/>
          </a:p>
        </p:txBody>
      </p:sp>
    </p:spTree>
    <p:extLst>
      <p:ext uri="{BB962C8B-B14F-4D97-AF65-F5344CB8AC3E}">
        <p14:creationId xmlns:p14="http://schemas.microsoft.com/office/powerpoint/2010/main" val="301034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A8447-B95E-0E48-8740-F9362689D6AB}" type="datetimeFigureOut">
              <a:rPr lang="en-US" smtClean="0"/>
              <a:t>3/10/20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6B0E2D-E462-8743-AF8B-11848CEE36FF}" type="slidenum">
              <a:rPr lang="en-US" smtClean="0"/>
              <a:t>‹#›</a:t>
            </a:fld>
            <a:endParaRPr lang="en-US"/>
          </a:p>
        </p:txBody>
      </p:sp>
    </p:spTree>
    <p:extLst>
      <p:ext uri="{BB962C8B-B14F-4D97-AF65-F5344CB8AC3E}">
        <p14:creationId xmlns:p14="http://schemas.microsoft.com/office/powerpoint/2010/main" val="1156548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2999" y="5073718"/>
            <a:ext cx="8418002" cy="1790700"/>
          </a:xfrm>
        </p:spPr>
        <p:txBody>
          <a:bodyPr>
            <a:normAutofit fontScale="90000"/>
          </a:bodyPr>
          <a:lstStyle/>
          <a:p>
            <a:r>
              <a:rPr lang="en-GB" b="1" dirty="0"/>
              <a:t>Gentrification, Displacement, and the Impacts of Council Estate Renewal in Twenty First Century London </a:t>
            </a:r>
            <a:br>
              <a:rPr lang="en-GB" dirty="0"/>
            </a:br>
            <a:r>
              <a:rPr lang="en-GB" dirty="0"/>
              <a:t> </a:t>
            </a:r>
            <a:br>
              <a:rPr lang="en-GB" dirty="0"/>
            </a:br>
            <a:endParaRPr lang="en-US" dirty="0"/>
          </a:p>
        </p:txBody>
      </p:sp>
      <p:sp>
        <p:nvSpPr>
          <p:cNvPr id="3" name="Subtitle 2"/>
          <p:cNvSpPr>
            <a:spLocks noGrp="1"/>
          </p:cNvSpPr>
          <p:nvPr>
            <p:ph type="subTitle" idx="1"/>
          </p:nvPr>
        </p:nvSpPr>
        <p:spPr>
          <a:xfrm>
            <a:off x="0" y="5622596"/>
            <a:ext cx="9262640" cy="1241822"/>
          </a:xfrm>
        </p:spPr>
        <p:txBody>
          <a:bodyPr>
            <a:normAutofit/>
          </a:bodyPr>
          <a:lstStyle/>
          <a:p>
            <a:r>
              <a:rPr lang="en-US" sz="2000" dirty="0"/>
              <a:t>Prof Loretta Lees, Dr Sue Easton, Dr Nick Tate, Natalie Smith, </a:t>
            </a:r>
            <a:r>
              <a:rPr lang="en-US" sz="2000" dirty="0" err="1"/>
              <a:t>Leics</a:t>
            </a:r>
            <a:r>
              <a:rPr lang="en-US" sz="2000" dirty="0"/>
              <a:t>, &amp; </a:t>
            </a:r>
          </a:p>
          <a:p>
            <a:r>
              <a:rPr lang="en-US" sz="2000" dirty="0"/>
              <a:t>Prof Phil Hubbard, Dr Jon </a:t>
            </a:r>
            <a:r>
              <a:rPr lang="en-US" sz="2000" dirty="0" err="1"/>
              <a:t>Reades</a:t>
            </a:r>
            <a:r>
              <a:rPr lang="en-US" sz="2000" dirty="0"/>
              <a:t>, Dr Adam Elliot-Cooper, King’s College London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6737" y="676401"/>
            <a:ext cx="1214264" cy="1251237"/>
          </a:xfrm>
          <a:prstGeom prst="rect">
            <a:avLst/>
          </a:prstGeom>
        </p:spPr>
      </p:pic>
      <p:pic>
        <p:nvPicPr>
          <p:cNvPr id="6" name="Picture 5"/>
          <p:cNvPicPr>
            <a:picLocks noChangeAspect="1"/>
          </p:cNvPicPr>
          <p:nvPr/>
        </p:nvPicPr>
        <p:blipFill>
          <a:blip r:embed="rId3"/>
          <a:stretch>
            <a:fillRect/>
          </a:stretch>
        </p:blipFill>
        <p:spPr>
          <a:xfrm>
            <a:off x="2915459" y="676401"/>
            <a:ext cx="3431722" cy="915126"/>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731" y="630227"/>
            <a:ext cx="1343297" cy="1007473"/>
          </a:xfrm>
          <a:prstGeom prst="rect">
            <a:avLst/>
          </a:prstGeom>
        </p:spPr>
      </p:pic>
    </p:spTree>
    <p:extLst>
      <p:ext uri="{BB962C8B-B14F-4D97-AF65-F5344CB8AC3E}">
        <p14:creationId xmlns:p14="http://schemas.microsoft.com/office/powerpoint/2010/main" val="2082498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map&#10;&#10;Description automatically generated">
            <a:extLst>
              <a:ext uri="{FF2B5EF4-FFF2-40B4-BE49-F238E27FC236}">
                <a16:creationId xmlns:a16="http://schemas.microsoft.com/office/drawing/2014/main" id="{FB0EB9A7-7BE5-4BF1-AD35-147740810712}"/>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5" y="857257"/>
            <a:ext cx="9143985" cy="5143493"/>
          </a:xfrm>
          <a:prstGeom prst="rect">
            <a:avLst/>
          </a:prstGeom>
        </p:spPr>
      </p:pic>
      <p:sp>
        <p:nvSpPr>
          <p:cNvPr id="7" name="Oval 6">
            <a:extLst>
              <a:ext uri="{FF2B5EF4-FFF2-40B4-BE49-F238E27FC236}">
                <a16:creationId xmlns:a16="http://schemas.microsoft.com/office/drawing/2014/main" id="{FC6F3A47-0023-4F58-9BB2-B2AB8CFFFD73}"/>
              </a:ext>
            </a:extLst>
          </p:cNvPr>
          <p:cNvSpPr/>
          <p:nvPr/>
        </p:nvSpPr>
        <p:spPr>
          <a:xfrm>
            <a:off x="6805247" y="2788041"/>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a:extLst>
              <a:ext uri="{FF2B5EF4-FFF2-40B4-BE49-F238E27FC236}">
                <a16:creationId xmlns:a16="http://schemas.microsoft.com/office/drawing/2014/main" id="{AA79525E-51C9-410A-BCAA-B3DB45E2D50D}"/>
              </a:ext>
            </a:extLst>
          </p:cNvPr>
          <p:cNvSpPr/>
          <p:nvPr/>
        </p:nvSpPr>
        <p:spPr>
          <a:xfrm>
            <a:off x="5180198" y="3446509"/>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Oval 8">
            <a:extLst>
              <a:ext uri="{FF2B5EF4-FFF2-40B4-BE49-F238E27FC236}">
                <a16:creationId xmlns:a16="http://schemas.microsoft.com/office/drawing/2014/main" id="{04ACA4FB-F1C2-498F-BDFC-98F004094409}"/>
              </a:ext>
            </a:extLst>
          </p:cNvPr>
          <p:cNvSpPr/>
          <p:nvPr/>
        </p:nvSpPr>
        <p:spPr>
          <a:xfrm>
            <a:off x="4713059" y="3603624"/>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Oval 9">
            <a:extLst>
              <a:ext uri="{FF2B5EF4-FFF2-40B4-BE49-F238E27FC236}">
                <a16:creationId xmlns:a16="http://schemas.microsoft.com/office/drawing/2014/main" id="{188B7945-2A42-42A8-A332-1AC737D30DBB}"/>
              </a:ext>
            </a:extLst>
          </p:cNvPr>
          <p:cNvSpPr/>
          <p:nvPr/>
        </p:nvSpPr>
        <p:spPr>
          <a:xfrm>
            <a:off x="5560025" y="2661432"/>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Oval 10">
            <a:extLst>
              <a:ext uri="{FF2B5EF4-FFF2-40B4-BE49-F238E27FC236}">
                <a16:creationId xmlns:a16="http://schemas.microsoft.com/office/drawing/2014/main" id="{BC11CBA7-C622-466D-B162-A9013E204FC7}"/>
              </a:ext>
            </a:extLst>
          </p:cNvPr>
          <p:cNvSpPr/>
          <p:nvPr/>
        </p:nvSpPr>
        <p:spPr>
          <a:xfrm>
            <a:off x="4768566" y="1745717"/>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3" name="Straight Connector 12">
            <a:extLst>
              <a:ext uri="{FF2B5EF4-FFF2-40B4-BE49-F238E27FC236}">
                <a16:creationId xmlns:a16="http://schemas.microsoft.com/office/drawing/2014/main" id="{F681DC35-819D-4E7F-8CDD-5419F2113829}"/>
              </a:ext>
            </a:extLst>
          </p:cNvPr>
          <p:cNvCxnSpPr>
            <a:cxnSpLocks/>
          </p:cNvCxnSpPr>
          <p:nvPr/>
        </p:nvCxnSpPr>
        <p:spPr>
          <a:xfrm flipH="1" flipV="1">
            <a:off x="1659835" y="1175302"/>
            <a:ext cx="3108731" cy="70863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B10BDB-CA81-4763-A8CA-E9F9FFEAA8F3}"/>
              </a:ext>
            </a:extLst>
          </p:cNvPr>
          <p:cNvCxnSpPr>
            <a:cxnSpLocks/>
          </p:cNvCxnSpPr>
          <p:nvPr/>
        </p:nvCxnSpPr>
        <p:spPr>
          <a:xfrm>
            <a:off x="7176243" y="3032022"/>
            <a:ext cx="1112800" cy="4136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DE895E-BBC7-4308-98B6-9BC5E95A85BB}"/>
              </a:ext>
            </a:extLst>
          </p:cNvPr>
          <p:cNvCxnSpPr>
            <a:cxnSpLocks/>
          </p:cNvCxnSpPr>
          <p:nvPr/>
        </p:nvCxnSpPr>
        <p:spPr>
          <a:xfrm flipV="1">
            <a:off x="5841725" y="1175302"/>
            <a:ext cx="1343349" cy="14861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A2E688-BB38-4DE4-8773-5AEBCE467B82}"/>
              </a:ext>
            </a:extLst>
          </p:cNvPr>
          <p:cNvCxnSpPr>
            <a:cxnSpLocks/>
          </p:cNvCxnSpPr>
          <p:nvPr/>
        </p:nvCxnSpPr>
        <p:spPr>
          <a:xfrm>
            <a:off x="5524705" y="3758566"/>
            <a:ext cx="2207939" cy="9351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A341AD-E05B-434B-A75D-F8EB0409FE42}"/>
              </a:ext>
            </a:extLst>
          </p:cNvPr>
          <p:cNvCxnSpPr>
            <a:cxnSpLocks/>
          </p:cNvCxnSpPr>
          <p:nvPr/>
        </p:nvCxnSpPr>
        <p:spPr>
          <a:xfrm flipV="1">
            <a:off x="1990051" y="3833020"/>
            <a:ext cx="2733482" cy="147696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5D72DF0-B65E-41DF-86A0-E2F588CA76FE}"/>
              </a:ext>
            </a:extLst>
          </p:cNvPr>
          <p:cNvSpPr txBox="1"/>
          <p:nvPr/>
        </p:nvSpPr>
        <p:spPr>
          <a:xfrm>
            <a:off x="775252" y="965344"/>
            <a:ext cx="884582" cy="715581"/>
          </a:xfrm>
          <a:prstGeom prst="rect">
            <a:avLst/>
          </a:prstGeom>
          <a:solidFill>
            <a:schemeClr val="bg1"/>
          </a:solidFill>
          <a:ln>
            <a:solidFill>
              <a:schemeClr val="tx1"/>
            </a:solidFill>
          </a:ln>
        </p:spPr>
        <p:txBody>
          <a:bodyPr wrap="square" rtlCol="0">
            <a:spAutoFit/>
          </a:bodyPr>
          <a:lstStyle/>
          <a:p>
            <a:r>
              <a:rPr lang="en-GB" sz="1350" dirty="0"/>
              <a:t>Love Lane, Haringey</a:t>
            </a:r>
          </a:p>
        </p:txBody>
      </p:sp>
      <p:sp>
        <p:nvSpPr>
          <p:cNvPr id="26" name="TextBox 25">
            <a:extLst>
              <a:ext uri="{FF2B5EF4-FFF2-40B4-BE49-F238E27FC236}">
                <a16:creationId xmlns:a16="http://schemas.microsoft.com/office/drawing/2014/main" id="{0B5688A1-83FC-4247-91C9-A3DD56503660}"/>
              </a:ext>
            </a:extLst>
          </p:cNvPr>
          <p:cNvSpPr txBox="1"/>
          <p:nvPr/>
        </p:nvSpPr>
        <p:spPr>
          <a:xfrm>
            <a:off x="7140752" y="865806"/>
            <a:ext cx="1073159" cy="507831"/>
          </a:xfrm>
          <a:prstGeom prst="rect">
            <a:avLst/>
          </a:prstGeom>
          <a:solidFill>
            <a:schemeClr val="bg1"/>
          </a:solidFill>
          <a:ln>
            <a:solidFill>
              <a:schemeClr val="tx1"/>
            </a:solidFill>
          </a:ln>
        </p:spPr>
        <p:txBody>
          <a:bodyPr wrap="square" rtlCol="0">
            <a:spAutoFit/>
          </a:bodyPr>
          <a:lstStyle/>
          <a:p>
            <a:r>
              <a:rPr lang="en-GB" sz="1350" dirty="0"/>
              <a:t>Carpenters,</a:t>
            </a:r>
          </a:p>
          <a:p>
            <a:r>
              <a:rPr lang="en-GB" sz="1350" dirty="0"/>
              <a:t>Newham</a:t>
            </a:r>
          </a:p>
        </p:txBody>
      </p:sp>
      <p:sp>
        <p:nvSpPr>
          <p:cNvPr id="27" name="TextBox 26">
            <a:extLst>
              <a:ext uri="{FF2B5EF4-FFF2-40B4-BE49-F238E27FC236}">
                <a16:creationId xmlns:a16="http://schemas.microsoft.com/office/drawing/2014/main" id="{5EE3112E-0C11-4D1E-BD2F-AF3D9E87071A}"/>
              </a:ext>
            </a:extLst>
          </p:cNvPr>
          <p:cNvSpPr txBox="1"/>
          <p:nvPr/>
        </p:nvSpPr>
        <p:spPr>
          <a:xfrm>
            <a:off x="8164462" y="3238868"/>
            <a:ext cx="979539" cy="715581"/>
          </a:xfrm>
          <a:prstGeom prst="rect">
            <a:avLst/>
          </a:prstGeom>
          <a:solidFill>
            <a:schemeClr val="bg1"/>
          </a:solidFill>
          <a:ln>
            <a:solidFill>
              <a:schemeClr val="tx1"/>
            </a:solidFill>
          </a:ln>
        </p:spPr>
        <p:txBody>
          <a:bodyPr wrap="square" rtlCol="0">
            <a:spAutoFit/>
          </a:bodyPr>
          <a:lstStyle/>
          <a:p>
            <a:r>
              <a:rPr lang="en-GB" sz="1350" dirty="0"/>
              <a:t>Gascoigne,</a:t>
            </a:r>
          </a:p>
          <a:p>
            <a:r>
              <a:rPr lang="en-GB" sz="1350" dirty="0"/>
              <a:t>Barking &amp; Dagenham</a:t>
            </a:r>
          </a:p>
        </p:txBody>
      </p:sp>
      <p:sp>
        <p:nvSpPr>
          <p:cNvPr id="28" name="TextBox 27">
            <a:extLst>
              <a:ext uri="{FF2B5EF4-FFF2-40B4-BE49-F238E27FC236}">
                <a16:creationId xmlns:a16="http://schemas.microsoft.com/office/drawing/2014/main" id="{599B9CC6-207E-4D44-9647-DCD188A1F921}"/>
              </a:ext>
            </a:extLst>
          </p:cNvPr>
          <p:cNvSpPr txBox="1"/>
          <p:nvPr/>
        </p:nvSpPr>
        <p:spPr>
          <a:xfrm>
            <a:off x="7732643" y="4620130"/>
            <a:ext cx="884582" cy="507831"/>
          </a:xfrm>
          <a:prstGeom prst="rect">
            <a:avLst/>
          </a:prstGeom>
          <a:solidFill>
            <a:schemeClr val="bg1"/>
          </a:solidFill>
          <a:ln>
            <a:solidFill>
              <a:schemeClr val="tx1"/>
            </a:solidFill>
          </a:ln>
        </p:spPr>
        <p:txBody>
          <a:bodyPr wrap="square" rtlCol="0">
            <a:spAutoFit/>
          </a:bodyPr>
          <a:lstStyle/>
          <a:p>
            <a:r>
              <a:rPr lang="en-GB" sz="1350" dirty="0"/>
              <a:t>Pepys</a:t>
            </a:r>
          </a:p>
          <a:p>
            <a:r>
              <a:rPr lang="en-GB" sz="1350" dirty="0"/>
              <a:t>Lewisham</a:t>
            </a:r>
          </a:p>
        </p:txBody>
      </p:sp>
      <p:sp>
        <p:nvSpPr>
          <p:cNvPr id="29" name="TextBox 28">
            <a:extLst>
              <a:ext uri="{FF2B5EF4-FFF2-40B4-BE49-F238E27FC236}">
                <a16:creationId xmlns:a16="http://schemas.microsoft.com/office/drawing/2014/main" id="{C6EFC4A3-5585-4226-98E4-C9946AD028A1}"/>
              </a:ext>
            </a:extLst>
          </p:cNvPr>
          <p:cNvSpPr txBox="1"/>
          <p:nvPr/>
        </p:nvSpPr>
        <p:spPr>
          <a:xfrm>
            <a:off x="1105467" y="5197950"/>
            <a:ext cx="1094393" cy="507831"/>
          </a:xfrm>
          <a:prstGeom prst="rect">
            <a:avLst/>
          </a:prstGeom>
          <a:solidFill>
            <a:schemeClr val="bg1"/>
          </a:solidFill>
          <a:ln>
            <a:solidFill>
              <a:schemeClr val="tx1"/>
            </a:solidFill>
          </a:ln>
        </p:spPr>
        <p:txBody>
          <a:bodyPr wrap="square" rtlCol="0">
            <a:spAutoFit/>
          </a:bodyPr>
          <a:lstStyle/>
          <a:p>
            <a:r>
              <a:rPr lang="en-GB" sz="1350" dirty="0"/>
              <a:t>Aylesbury,</a:t>
            </a:r>
          </a:p>
          <a:p>
            <a:r>
              <a:rPr lang="en-GB" sz="1350" dirty="0"/>
              <a:t>Southwark</a:t>
            </a:r>
          </a:p>
        </p:txBody>
      </p:sp>
      <p:sp>
        <p:nvSpPr>
          <p:cNvPr id="21" name="TextBox 20">
            <a:extLst>
              <a:ext uri="{FF2B5EF4-FFF2-40B4-BE49-F238E27FC236}">
                <a16:creationId xmlns:a16="http://schemas.microsoft.com/office/drawing/2014/main" id="{7FB18B89-9633-D544-A621-7719C9C086E7}"/>
              </a:ext>
            </a:extLst>
          </p:cNvPr>
          <p:cNvSpPr txBox="1"/>
          <p:nvPr/>
        </p:nvSpPr>
        <p:spPr>
          <a:xfrm>
            <a:off x="4812888" y="1015948"/>
            <a:ext cx="1299027" cy="507831"/>
          </a:xfrm>
          <a:prstGeom prst="rect">
            <a:avLst/>
          </a:prstGeom>
          <a:solidFill>
            <a:schemeClr val="bg1"/>
          </a:solidFill>
          <a:ln>
            <a:solidFill>
              <a:schemeClr val="tx1"/>
            </a:solidFill>
          </a:ln>
        </p:spPr>
        <p:txBody>
          <a:bodyPr wrap="square" rtlCol="0">
            <a:spAutoFit/>
          </a:bodyPr>
          <a:lstStyle/>
          <a:p>
            <a:r>
              <a:rPr lang="en-GB" sz="1350" dirty="0"/>
              <a:t>Ocean,</a:t>
            </a:r>
          </a:p>
          <a:p>
            <a:r>
              <a:rPr lang="en-GB" sz="1350" dirty="0"/>
              <a:t>Tower Hamlets</a:t>
            </a:r>
          </a:p>
        </p:txBody>
      </p:sp>
      <p:cxnSp>
        <p:nvCxnSpPr>
          <p:cNvPr id="22" name="Straight Connector 21">
            <a:extLst>
              <a:ext uri="{FF2B5EF4-FFF2-40B4-BE49-F238E27FC236}">
                <a16:creationId xmlns:a16="http://schemas.microsoft.com/office/drawing/2014/main" id="{067A872C-80B8-B542-9368-0C9B7599A22E}"/>
              </a:ext>
            </a:extLst>
          </p:cNvPr>
          <p:cNvCxnSpPr>
            <a:cxnSpLocks/>
          </p:cNvCxnSpPr>
          <p:nvPr/>
        </p:nvCxnSpPr>
        <p:spPr>
          <a:xfrm flipH="1" flipV="1">
            <a:off x="5370111" y="1529618"/>
            <a:ext cx="57271" cy="1393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CA3CD18-2CCE-E94E-AD56-C81A815B2EAA}"/>
              </a:ext>
            </a:extLst>
          </p:cNvPr>
          <p:cNvSpPr/>
          <p:nvPr/>
        </p:nvSpPr>
        <p:spPr>
          <a:xfrm>
            <a:off x="5240179" y="2961247"/>
            <a:ext cx="379827" cy="34817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91125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sz="4100"/>
              <a:t>Reluctant movers</a:t>
            </a:r>
            <a:br>
              <a:rPr lang="en-GB" sz="4100"/>
            </a:br>
            <a:endParaRPr lang="en-GB" sz="4100"/>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3068968"/>
            <a:ext cx="3840085" cy="3462228"/>
          </a:xfrm>
        </p:spPr>
        <p:txBody>
          <a:bodyPr>
            <a:normAutofit/>
          </a:bodyPr>
          <a:lstStyle/>
          <a:p>
            <a:r>
              <a:rPr lang="en-GB" sz="2000" dirty="0"/>
              <a:t>“… I am staying in my house, and I do not want to move. Who wants to move me? So, if you want to move me, you cannot say that ‘I am moving you to this place’ which is not comfortable for me. I like it here! I don't want anybody to take this from me, I don't want problems with anybody” (Interview, Aylesbury Estate).</a:t>
            </a:r>
          </a:p>
          <a:p>
            <a:endParaRPr lang="en-GB" sz="1600" dirty="0"/>
          </a:p>
        </p:txBody>
      </p:sp>
      <p:pic>
        <p:nvPicPr>
          <p:cNvPr id="4" name="Picture 3">
            <a:extLst>
              <a:ext uri="{FF2B5EF4-FFF2-40B4-BE49-F238E27FC236}">
                <a16:creationId xmlns:a16="http://schemas.microsoft.com/office/drawing/2014/main" id="{8B7E9A78-3AF6-6042-A542-51EF7EFB7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6633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sz="4100"/>
              <a:t>Reluctant movers</a:t>
            </a:r>
            <a:br>
              <a:rPr lang="en-GB" sz="4100"/>
            </a:br>
            <a:endParaRPr lang="en-GB" sz="4100"/>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840085" cy="3462228"/>
          </a:xfrm>
        </p:spPr>
        <p:txBody>
          <a:bodyPr>
            <a:normAutofit fontScale="92500" lnSpcReduction="10000"/>
          </a:bodyPr>
          <a:lstStyle/>
          <a:p>
            <a:r>
              <a:rPr lang="en-GB" sz="1800" dirty="0"/>
              <a:t>“It is a very stressful thing moving home. For one thing, you have already built up and rapport with the neighbours where you live. You are leaving all of that behind. It takes a while to get used to strangers…Where I am, the lady upstairs, she has got my street door key and I have got hers…She could come in any time she likes and takes what she wants, but she wouldn’t do that because, we have built that secure trust as a neighbour. So we need to have a neighbour because you never ever know what is going to happen in your life” (Interview, Aylesbury estate)</a:t>
            </a:r>
          </a:p>
          <a:p>
            <a:endParaRPr lang="en-GB" sz="1500" dirty="0"/>
          </a:p>
        </p:txBody>
      </p:sp>
      <p:pic>
        <p:nvPicPr>
          <p:cNvPr id="4" name="Picture 3">
            <a:extLst>
              <a:ext uri="{FF2B5EF4-FFF2-40B4-BE49-F238E27FC236}">
                <a16:creationId xmlns:a16="http://schemas.microsoft.com/office/drawing/2014/main" id="{8B7E9A78-3AF6-6042-A542-51EF7EFB7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961136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A sense of loss</a:t>
            </a:r>
            <a:endParaRPr lang="en-GB"/>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710120" cy="4282966"/>
          </a:xfrm>
        </p:spPr>
        <p:txBody>
          <a:bodyPr>
            <a:normAutofit/>
          </a:bodyPr>
          <a:lstStyle/>
          <a:p>
            <a:r>
              <a:rPr lang="en-GB" sz="1800" dirty="0"/>
              <a:t>“It is like, and then I’m thinking well no, I have got fantastic neighbours, honest to God my neighbours are just fantastic. I wouldn’t, I don’t think I know anybody who has good neighbours as I have. And that is the truth, you know. Even when I was in Bethnal Green, I had good neighbours, but… you just can’t touch it [</a:t>
            </a:r>
            <a:r>
              <a:rPr lang="en-GB" sz="1800" i="1" dirty="0"/>
              <a:t>her</a:t>
            </a:r>
            <a:r>
              <a:rPr lang="en-GB" sz="1800" dirty="0"/>
              <a:t>e]. And it is like, I will be leaving all of that.” (Interview, Carpenter’s Estate)</a:t>
            </a:r>
          </a:p>
          <a:p>
            <a:endParaRPr lang="en-GB" sz="1800" dirty="0"/>
          </a:p>
          <a:p>
            <a:endParaRPr lang="en-GB" sz="1200" dirty="0"/>
          </a:p>
        </p:txBody>
      </p:sp>
      <p:pic>
        <p:nvPicPr>
          <p:cNvPr id="6" name="Picture 5">
            <a:extLst>
              <a:ext uri="{FF2B5EF4-FFF2-40B4-BE49-F238E27FC236}">
                <a16:creationId xmlns:a16="http://schemas.microsoft.com/office/drawing/2014/main" id="{602A251C-887D-D74D-AA0E-7445D662C4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58499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A sense of loss</a:t>
            </a:r>
            <a:endParaRPr lang="en-GB"/>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899125"/>
            <a:ext cx="3840085" cy="3462228"/>
          </a:xfrm>
        </p:spPr>
        <p:txBody>
          <a:bodyPr>
            <a:normAutofit/>
          </a:bodyPr>
          <a:lstStyle/>
          <a:p>
            <a:pPr marL="0" indent="0">
              <a:buNone/>
            </a:pPr>
            <a:r>
              <a:rPr lang="en-GB" sz="1600" dirty="0"/>
              <a:t>“I mean, I was brought up here, in this area, I have always lived in Newham. Newham’s the only place, it is more sociable you know, like it has got every multicultural people living here. A few of everyone and I like it here. And I don't want to move out, my children don't want to move out too. And you know it is very hard to find a place. Getting used to the place, do you understand?” (Interview, Carpenter’s Estate)</a:t>
            </a:r>
          </a:p>
          <a:p>
            <a:endParaRPr lang="en-GB" sz="1600" dirty="0"/>
          </a:p>
        </p:txBody>
      </p:sp>
      <p:pic>
        <p:nvPicPr>
          <p:cNvPr id="6" name="Picture 5">
            <a:extLst>
              <a:ext uri="{FF2B5EF4-FFF2-40B4-BE49-F238E27FC236}">
                <a16:creationId xmlns:a16="http://schemas.microsoft.com/office/drawing/2014/main" id="{077A8194-2E9F-5F43-ACF6-CDF43F28EA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90895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A sense of loss</a:t>
            </a:r>
            <a:endParaRPr lang="en-GB"/>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840085" cy="3462228"/>
          </a:xfrm>
        </p:spPr>
        <p:txBody>
          <a:bodyPr>
            <a:normAutofit/>
          </a:bodyPr>
          <a:lstStyle/>
          <a:p>
            <a:r>
              <a:rPr lang="en-GB" sz="1800" dirty="0"/>
              <a:t>“It breaks you, it breaks your heart, because it is a nice place, it is nice and quiet, no disturbance, no road worries, no fears, because the police are around, and there is a police station…So, I see them every day, they see me, it is just the local thing. It is just all about community in the end. It is sad, it is sad. Because, it is all, memories, the life history, and like, a lot of things you leave behind, it takes time to settle elsewhere.” (Interview, Carpenters’ estate)</a:t>
            </a:r>
          </a:p>
          <a:p>
            <a:endParaRPr lang="en-GB" sz="1400" dirty="0"/>
          </a:p>
          <a:p>
            <a:endParaRPr lang="en-GB" sz="1400" dirty="0"/>
          </a:p>
        </p:txBody>
      </p:sp>
      <p:pic>
        <p:nvPicPr>
          <p:cNvPr id="6" name="Picture 5">
            <a:extLst>
              <a:ext uri="{FF2B5EF4-FFF2-40B4-BE49-F238E27FC236}">
                <a16:creationId xmlns:a16="http://schemas.microsoft.com/office/drawing/2014/main" id="{04EE0BDE-6705-3E4A-AA41-773730B965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651481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Disrupted lives</a:t>
            </a:r>
            <a:endParaRPr lang="en-GB"/>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917646" cy="4282966"/>
          </a:xfrm>
        </p:spPr>
        <p:txBody>
          <a:bodyPr>
            <a:normAutofit/>
          </a:bodyPr>
          <a:lstStyle/>
          <a:p>
            <a:pPr lvl="0"/>
            <a:r>
              <a:rPr lang="en-GB" sz="1800" dirty="0"/>
              <a:t>“When you have kids is just like, it is one of the most important things is stability….To move somewhere far and have our support networks cut off, and if our support is cut off, it is going to struggle for us because, I do so much hours at work, she has is to look after the kids and, each day I am gone, it takes a strain on her, because they wake up at six o'clock, five o'clock sometimes and I don't know how she does it. It’s a tough one” (Interview, Pepys estate)</a:t>
            </a:r>
          </a:p>
          <a:p>
            <a:endParaRPr lang="en-GB" sz="1000" dirty="0"/>
          </a:p>
        </p:txBody>
      </p:sp>
      <p:pic>
        <p:nvPicPr>
          <p:cNvPr id="5" name="Picture 4">
            <a:extLst>
              <a:ext uri="{FF2B5EF4-FFF2-40B4-BE49-F238E27FC236}">
                <a16:creationId xmlns:a16="http://schemas.microsoft.com/office/drawing/2014/main" id="{3DEDCF14-7D29-8649-8CD1-BC71F33CE9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517891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Disrupted lives</a:t>
            </a:r>
            <a:endParaRPr lang="en-GB"/>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840085" cy="3462228"/>
          </a:xfrm>
        </p:spPr>
        <p:txBody>
          <a:bodyPr>
            <a:noAutofit/>
          </a:bodyPr>
          <a:lstStyle/>
          <a:p>
            <a:r>
              <a:rPr lang="en-GB" sz="1800" dirty="0"/>
              <a:t>“I think it is depressing. It is really depressing because, I don't know what is going to happen, and I don't know whether to register my son at nursery down here, or if I should, register him at nursery everywhere, outside of the area... I don't know what is going to happen with work, because, if I have to commute from all of the way out of London it’s </a:t>
            </a:r>
            <a:r>
              <a:rPr lang="en-GB" sz="1800" dirty="0" err="1"/>
              <a:t>gonna</a:t>
            </a:r>
            <a:r>
              <a:rPr lang="en-GB" sz="1800" dirty="0"/>
              <a:t> be crazy and stressful, I might as well not be working” (Interview, Love Lane)</a:t>
            </a:r>
          </a:p>
        </p:txBody>
      </p:sp>
      <p:pic>
        <p:nvPicPr>
          <p:cNvPr id="5" name="Picture 4">
            <a:extLst>
              <a:ext uri="{FF2B5EF4-FFF2-40B4-BE49-F238E27FC236}">
                <a16:creationId xmlns:a16="http://schemas.microsoft.com/office/drawing/2014/main" id="{3DEDCF14-7D29-8649-8CD1-BC71F33CE9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5094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A903-F2B0-457C-80CA-8BEF69F2AE8F}"/>
              </a:ext>
            </a:extLst>
          </p:cNvPr>
          <p:cNvSpPr>
            <a:spLocks noGrp="1"/>
          </p:cNvSpPr>
          <p:nvPr>
            <p:ph type="title"/>
          </p:nvPr>
        </p:nvSpPr>
        <p:spPr>
          <a:xfrm>
            <a:off x="491490" y="365125"/>
            <a:ext cx="3840085" cy="1692794"/>
          </a:xfrm>
        </p:spPr>
        <p:txBody>
          <a:bodyPr>
            <a:normAutofit/>
          </a:bodyPr>
          <a:lstStyle/>
          <a:p>
            <a:r>
              <a:rPr lang="en-GB" dirty="0"/>
              <a:t>Democratic deficits</a:t>
            </a:r>
            <a:endParaRPr lang="en-GB"/>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57A2C8-FE7F-4B31-97E8-DE23603BFEAA}"/>
              </a:ext>
            </a:extLst>
          </p:cNvPr>
          <p:cNvSpPr>
            <a:spLocks noGrp="1"/>
          </p:cNvSpPr>
          <p:nvPr>
            <p:ph idx="1"/>
          </p:nvPr>
        </p:nvSpPr>
        <p:spPr>
          <a:xfrm>
            <a:off x="491490" y="2575034"/>
            <a:ext cx="3840085" cy="3462228"/>
          </a:xfrm>
        </p:spPr>
        <p:txBody>
          <a:bodyPr>
            <a:normAutofit lnSpcReduction="10000"/>
          </a:bodyPr>
          <a:lstStyle/>
          <a:p>
            <a:pPr marL="0" lvl="0" indent="0">
              <a:buNone/>
            </a:pPr>
            <a:endParaRPr lang="en-GB" sz="1200" dirty="0"/>
          </a:p>
          <a:p>
            <a:r>
              <a:rPr lang="en-GB" sz="1800" dirty="0"/>
              <a:t>“It is not fair. You know, once they are doing something that big, you should have a one to one and you should have a solicitor and they should be talking about what is going on. We have had nothing like that…there is a ‘consultation’…They’re putting letters through your door, telling you how it is going to be to regenerate the area but they don't, there is no mention of demolition at all. Why not? A yes or no vote, that is all we want” (Interview, Love Lane)</a:t>
            </a:r>
          </a:p>
          <a:p>
            <a:endParaRPr lang="en-GB" sz="1200" dirty="0"/>
          </a:p>
        </p:txBody>
      </p:sp>
      <p:pic>
        <p:nvPicPr>
          <p:cNvPr id="6" name="Picture 5">
            <a:extLst>
              <a:ext uri="{FF2B5EF4-FFF2-40B4-BE49-F238E27FC236}">
                <a16:creationId xmlns:a16="http://schemas.microsoft.com/office/drawing/2014/main" id="{7A8791E7-EE0A-3A44-A03B-FE9D934E17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65312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36DE-2BE4-469B-B302-71D4AF35323C}"/>
              </a:ext>
            </a:extLst>
          </p:cNvPr>
          <p:cNvSpPr>
            <a:spLocks noGrp="1"/>
          </p:cNvSpPr>
          <p:nvPr>
            <p:ph type="title"/>
          </p:nvPr>
        </p:nvSpPr>
        <p:spPr>
          <a:xfrm>
            <a:off x="491490" y="365125"/>
            <a:ext cx="3840085" cy="1692794"/>
          </a:xfrm>
        </p:spPr>
        <p:txBody>
          <a:bodyPr>
            <a:normAutofit/>
          </a:bodyPr>
          <a:lstStyle/>
          <a:p>
            <a:r>
              <a:rPr lang="en-GB" dirty="0" err="1"/>
              <a:t>Democractic</a:t>
            </a:r>
            <a:r>
              <a:rPr lang="en-GB" dirty="0"/>
              <a:t> deficits</a:t>
            </a:r>
            <a:endParaRPr lang="en-GB"/>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A89CED-F590-4965-8161-C9A92017D6C7}"/>
              </a:ext>
            </a:extLst>
          </p:cNvPr>
          <p:cNvSpPr>
            <a:spLocks noGrp="1"/>
          </p:cNvSpPr>
          <p:nvPr>
            <p:ph idx="1"/>
          </p:nvPr>
        </p:nvSpPr>
        <p:spPr>
          <a:xfrm>
            <a:off x="491490" y="2575034"/>
            <a:ext cx="3840085" cy="3462228"/>
          </a:xfrm>
        </p:spPr>
        <p:txBody>
          <a:bodyPr>
            <a:normAutofit/>
          </a:bodyPr>
          <a:lstStyle/>
          <a:p>
            <a:r>
              <a:rPr lang="en-GB" sz="1600" dirty="0"/>
              <a:t>”It is like we’re in the dark. It feels like any moment, you are, they will just decide, just like that, overnight, you will just see people start drilling in the house. You feel like somehow you don’t exist…. For you to do that to me, the home where you live, why they are going to knock it down? But you don’t know when. And they are not telling you when it is going to happen, they’re just telling you it’s going to happen.” (Interview, Love Lane)</a:t>
            </a:r>
          </a:p>
          <a:p>
            <a:endParaRPr lang="en-GB" sz="1600" dirty="0"/>
          </a:p>
        </p:txBody>
      </p:sp>
      <p:pic>
        <p:nvPicPr>
          <p:cNvPr id="5" name="Picture 4">
            <a:extLst>
              <a:ext uri="{FF2B5EF4-FFF2-40B4-BE49-F238E27FC236}">
                <a16:creationId xmlns:a16="http://schemas.microsoft.com/office/drawing/2014/main" id="{0EC41797-2C1C-48FA-86CD-083B76C19A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Image result for london renters union">
            <a:extLst>
              <a:ext uri="{FF2B5EF4-FFF2-40B4-BE49-F238E27FC236}">
                <a16:creationId xmlns:a16="http://schemas.microsoft.com/office/drawing/2014/main" id="{8B2551E4-D9EC-4ED4-9187-3708CFD6888B}"/>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Tree>
    <p:extLst>
      <p:ext uri="{BB962C8B-B14F-4D97-AF65-F5344CB8AC3E}">
        <p14:creationId xmlns:p14="http://schemas.microsoft.com/office/powerpoint/2010/main" val="645469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br>
              <a:rPr lang="en-GB" sz="3700" b="1"/>
            </a:br>
            <a:r>
              <a:rPr lang="en-GB" sz="3700" b="1"/>
              <a:t>The London clearances</a:t>
            </a:r>
            <a:endParaRPr lang="en-US" sz="3700"/>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4"/>
            <a:ext cx="3840085" cy="3462228"/>
          </a:xfrm>
        </p:spPr>
        <p:txBody>
          <a:bodyPr>
            <a:noAutofit/>
          </a:bodyPr>
          <a:lstStyle/>
          <a:p>
            <a:r>
              <a:rPr lang="en-US" sz="1800" dirty="0"/>
              <a:t>161 estates, or 198 separate schemes</a:t>
            </a:r>
          </a:p>
          <a:p>
            <a:r>
              <a:rPr lang="en-US" sz="1800" dirty="0"/>
              <a:t>In total, 54262 units demolished since 1997 (we do not know how many people this represents, though average council unit in London is 2.8 occupants so 151,000 estimate)</a:t>
            </a:r>
          </a:p>
          <a:p>
            <a:r>
              <a:rPr lang="en-US" sz="1800" dirty="0"/>
              <a:t>Estates affected had c. 77,851 units in 1997, 123,548 post regeneration (including estimates here) so net gain of 45,000 units on these estates </a:t>
            </a:r>
          </a:p>
          <a:p>
            <a:r>
              <a:rPr lang="en-US" sz="1800" dirty="0"/>
              <a:t>These estates now 2% council homes, 25% social rent, 15% affordable, 4% </a:t>
            </a:r>
            <a:r>
              <a:rPr lang="en-US" sz="1800" dirty="0" err="1"/>
              <a:t>intermedate</a:t>
            </a:r>
            <a:r>
              <a:rPr lang="en-US" sz="1800" dirty="0"/>
              <a:t>, 4% split ownership, 54% market rate</a:t>
            </a:r>
          </a:p>
        </p:txBody>
      </p:sp>
      <p:pic>
        <p:nvPicPr>
          <p:cNvPr id="4" name="Picture 3">
            <a:extLst>
              <a:ext uri="{FF2B5EF4-FFF2-40B4-BE49-F238E27FC236}">
                <a16:creationId xmlns:a16="http://schemas.microsoft.com/office/drawing/2014/main" id="{27748D8D-B2DD-1B4F-A5B0-037BDE1299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789530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r>
              <a:rPr lang="en-GB" b="1"/>
              <a:t>A life suspended? </a:t>
            </a:r>
            <a:endParaRPr lang="en-US"/>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4"/>
            <a:ext cx="3840085" cy="3462228"/>
          </a:xfrm>
        </p:spPr>
        <p:txBody>
          <a:bodyPr>
            <a:noAutofit/>
          </a:bodyPr>
          <a:lstStyle/>
          <a:p>
            <a:pPr lvl="0"/>
            <a:r>
              <a:rPr lang="en-GB" sz="1800" dirty="0"/>
              <a:t>“Sometimes, I don't know how many times, since last year… you don't have heat…I don't know how many times we don't have a heater and when you called them they will say that they know, they are doing it and nothing, that is it. Sometimes they won't tell us that there will be no hot water and they don't provide hot water, they'll be no heating system, …So they are just using all, every means just to force us to leave, to frustrate us” (interview, Love Lane) </a:t>
            </a:r>
          </a:p>
        </p:txBody>
      </p:sp>
      <p:pic>
        <p:nvPicPr>
          <p:cNvPr id="6" name="Picture 5">
            <a:extLst>
              <a:ext uri="{FF2B5EF4-FFF2-40B4-BE49-F238E27FC236}">
                <a16:creationId xmlns:a16="http://schemas.microsoft.com/office/drawing/2014/main" id="{41366233-A0E6-AB45-870C-85E4ABD496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045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r>
              <a:rPr lang="en-GB" b="1"/>
              <a:t>A life suspended? </a:t>
            </a:r>
            <a:endParaRPr lang="en-US"/>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4"/>
            <a:ext cx="3840085" cy="3462228"/>
          </a:xfrm>
        </p:spPr>
        <p:txBody>
          <a:bodyPr>
            <a:normAutofit/>
          </a:bodyPr>
          <a:lstStyle/>
          <a:p>
            <a:r>
              <a:rPr lang="en-GB" sz="1800" dirty="0"/>
              <a:t>“Yeah, so, you know, if you want to do something in the home, home improvements, for improvements, that is on hold. Because you don’t want to be spending money, and then next month we have to move out, it is, so that’s on hold. It is like, it is just hanging up in the air, not knowing what is going to happen, and it has been like that since 2006” (Interview, Carpenters Estate)</a:t>
            </a:r>
          </a:p>
        </p:txBody>
      </p:sp>
      <p:pic>
        <p:nvPicPr>
          <p:cNvPr id="6" name="Picture 5">
            <a:extLst>
              <a:ext uri="{FF2B5EF4-FFF2-40B4-BE49-F238E27FC236}">
                <a16:creationId xmlns:a16="http://schemas.microsoft.com/office/drawing/2014/main" id="{41366233-A0E6-AB45-870C-85E4ABD496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47963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r>
              <a:rPr lang="en-GB" b="1"/>
              <a:t>A life suspended? </a:t>
            </a:r>
            <a:endParaRPr lang="en-US"/>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1277" y="3068968"/>
            <a:ext cx="4080510" cy="3462228"/>
          </a:xfrm>
        </p:spPr>
        <p:txBody>
          <a:bodyPr>
            <a:noAutofit/>
          </a:bodyPr>
          <a:lstStyle/>
          <a:p>
            <a:r>
              <a:rPr lang="en-GB" sz="1800" dirty="0"/>
              <a:t>“All of the time it is on your mind, and it grinds you down. And it does make you ill. It makes you sick, it really does. You know. Sometimes I get quite depressed about it, another time to come- and if I’m getting emotional...It is hard, it is hard. Yeah, but we just have to plod on. And hope for the best and that is all you can do.” (Interview, Carpenter’s Estate)</a:t>
            </a:r>
          </a:p>
        </p:txBody>
      </p:sp>
      <p:pic>
        <p:nvPicPr>
          <p:cNvPr id="6" name="Picture 5">
            <a:extLst>
              <a:ext uri="{FF2B5EF4-FFF2-40B4-BE49-F238E27FC236}">
                <a16:creationId xmlns:a16="http://schemas.microsoft.com/office/drawing/2014/main" id="{41366233-A0E6-AB45-870C-85E4ABD496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58517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E79E-DD6A-4824-8C5F-FFFB4019D909}"/>
              </a:ext>
            </a:extLst>
          </p:cNvPr>
          <p:cNvSpPr>
            <a:spLocks noGrp="1"/>
          </p:cNvSpPr>
          <p:nvPr>
            <p:ph type="title"/>
          </p:nvPr>
        </p:nvSpPr>
        <p:spPr>
          <a:xfrm>
            <a:off x="491490" y="365125"/>
            <a:ext cx="3840085" cy="1692794"/>
          </a:xfrm>
        </p:spPr>
        <p:txBody>
          <a:bodyPr>
            <a:normAutofit/>
          </a:bodyPr>
          <a:lstStyle/>
          <a:p>
            <a:r>
              <a:rPr lang="en-GB" b="1" dirty="0"/>
              <a:t>(Lack of) Resistance </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165957-2831-484B-8573-5593D70CA193}"/>
              </a:ext>
            </a:extLst>
          </p:cNvPr>
          <p:cNvSpPr>
            <a:spLocks noGrp="1"/>
          </p:cNvSpPr>
          <p:nvPr>
            <p:ph idx="1"/>
          </p:nvPr>
        </p:nvSpPr>
        <p:spPr>
          <a:xfrm>
            <a:off x="491490" y="2575034"/>
            <a:ext cx="3840085" cy="3462228"/>
          </a:xfrm>
        </p:spPr>
        <p:txBody>
          <a:bodyPr>
            <a:normAutofit/>
          </a:bodyPr>
          <a:lstStyle/>
          <a:p>
            <a:r>
              <a:rPr lang="en-GB" sz="1600" dirty="0"/>
              <a:t> “It is awful, and it is something, because of the uncertainty, all of those years you have been living with uncertainty. On top, if you have the mental health issues, I end up having most of the night, having a nightmare. And, all of the night I have been seeing, looking for a home but not finding a home. And then waking up really, sometimes, my sister wakes me up, because of my shouting. And everything, and you still somehow have to put a mask on your face, and go out and fight for your community, fight for your home” (Interview, Love Lane)</a:t>
            </a:r>
          </a:p>
          <a:p>
            <a:endParaRPr lang="en-GB" sz="1600" dirty="0"/>
          </a:p>
        </p:txBody>
      </p:sp>
      <p:pic>
        <p:nvPicPr>
          <p:cNvPr id="4" name="Picture 2" descr="https://pbs.twimg.com/media/D1Dy5AoWoAAsuK8.jpg:large">
            <a:extLst>
              <a:ext uri="{FF2B5EF4-FFF2-40B4-BE49-F238E27FC236}">
                <a16:creationId xmlns:a16="http://schemas.microsoft.com/office/drawing/2014/main" id="{D441123D-4AA3-4D94-8426-26D140CBB9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09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E79E-DD6A-4824-8C5F-FFFB4019D909}"/>
              </a:ext>
            </a:extLst>
          </p:cNvPr>
          <p:cNvSpPr>
            <a:spLocks noGrp="1"/>
          </p:cNvSpPr>
          <p:nvPr>
            <p:ph type="title"/>
          </p:nvPr>
        </p:nvSpPr>
        <p:spPr>
          <a:xfrm>
            <a:off x="491490" y="365125"/>
            <a:ext cx="3840085" cy="1692794"/>
          </a:xfrm>
        </p:spPr>
        <p:txBody>
          <a:bodyPr>
            <a:normAutofit/>
          </a:bodyPr>
          <a:lstStyle/>
          <a:p>
            <a:r>
              <a:rPr lang="en-GB" b="1" dirty="0"/>
              <a:t>(Lack of) Resistance </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165957-2831-484B-8573-5593D70CA193}"/>
              </a:ext>
            </a:extLst>
          </p:cNvPr>
          <p:cNvSpPr>
            <a:spLocks noGrp="1"/>
          </p:cNvSpPr>
          <p:nvPr>
            <p:ph idx="1"/>
          </p:nvPr>
        </p:nvSpPr>
        <p:spPr>
          <a:xfrm>
            <a:off x="491490" y="3068968"/>
            <a:ext cx="3840085" cy="3462228"/>
          </a:xfrm>
        </p:spPr>
        <p:txBody>
          <a:bodyPr>
            <a:normAutofit/>
          </a:bodyPr>
          <a:lstStyle/>
          <a:p>
            <a:r>
              <a:rPr lang="en-GB" sz="1800" dirty="0"/>
              <a:t>“It is a … war of attrition, and it can be drawn out over many years as is shown in the case the leaseholders brought against Southwark council… and these people ,who are for the most part just trying to survive, cannot compete. So yes this is a tactical way to kill the fight in people” (Interview, Aylesbury Estate).</a:t>
            </a:r>
          </a:p>
          <a:p>
            <a:endParaRPr lang="en-GB" sz="1600" dirty="0"/>
          </a:p>
        </p:txBody>
      </p:sp>
      <p:pic>
        <p:nvPicPr>
          <p:cNvPr id="4" name="Picture 2" descr="https://pbs.twimg.com/media/D1Dy5AoWoAAsuK8.jpg:large">
            <a:extLst>
              <a:ext uri="{FF2B5EF4-FFF2-40B4-BE49-F238E27FC236}">
                <a16:creationId xmlns:a16="http://schemas.microsoft.com/office/drawing/2014/main" id="{D441123D-4AA3-4D94-8426-26D140CBB9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16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r>
              <a:rPr lang="en-GB" b="1"/>
              <a:t>Conclusions</a:t>
            </a:r>
            <a:endParaRPr lang="en-US"/>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9CDB83B-E451-C44C-B597-10CD105039BA}"/>
              </a:ext>
            </a:extLst>
          </p:cNvPr>
          <p:cNvSpPr>
            <a:spLocks noGrp="1"/>
          </p:cNvSpPr>
          <p:nvPr>
            <p:ph idx="1"/>
          </p:nvPr>
        </p:nvSpPr>
        <p:spPr>
          <a:xfrm>
            <a:off x="491490" y="2575034"/>
            <a:ext cx="3840085" cy="3462228"/>
          </a:xfrm>
        </p:spPr>
        <p:txBody>
          <a:bodyPr>
            <a:normAutofit/>
          </a:bodyPr>
          <a:lstStyle/>
          <a:p>
            <a:pPr marL="0" indent="0">
              <a:buNone/>
            </a:pPr>
            <a:r>
              <a:rPr lang="en-GB" sz="1600" dirty="0"/>
              <a:t>Displacement pressure is protracted and effects are varied and far-reaching:</a:t>
            </a:r>
          </a:p>
          <a:p>
            <a:pPr>
              <a:buFontTx/>
              <a:buChar char="-"/>
            </a:pPr>
            <a:r>
              <a:rPr lang="en-GB" sz="1600" dirty="0"/>
              <a:t>Anxiety of loss of place, community and sense of belonging</a:t>
            </a:r>
          </a:p>
          <a:p>
            <a:pPr>
              <a:buFontTx/>
              <a:buChar char="-"/>
            </a:pPr>
            <a:r>
              <a:rPr lang="en-GB" sz="1600" dirty="0"/>
              <a:t>Stress of not knowing what will happen</a:t>
            </a:r>
          </a:p>
          <a:p>
            <a:pPr>
              <a:buFontTx/>
              <a:buChar char="-"/>
            </a:pPr>
            <a:r>
              <a:rPr lang="en-GB" sz="1600" dirty="0"/>
              <a:t>Concerns about access to key services, transport, work, schools etc.</a:t>
            </a:r>
          </a:p>
          <a:p>
            <a:pPr>
              <a:buFontTx/>
              <a:buChar char="-"/>
            </a:pPr>
            <a:r>
              <a:rPr lang="en-GB" sz="1600" dirty="0"/>
              <a:t>Perception of racism and unequal treatment</a:t>
            </a:r>
          </a:p>
          <a:p>
            <a:pPr>
              <a:buFontTx/>
              <a:buChar char="-"/>
            </a:pPr>
            <a:r>
              <a:rPr lang="en-GB" sz="1600" dirty="0"/>
              <a:t>Inability to contest regeneration plans – deliberate ‘divide and rule’ strategies? </a:t>
            </a:r>
          </a:p>
        </p:txBody>
      </p:sp>
      <p:pic>
        <p:nvPicPr>
          <p:cNvPr id="3" name="Picture 2">
            <a:extLst>
              <a:ext uri="{FF2B5EF4-FFF2-40B4-BE49-F238E27FC236}">
                <a16:creationId xmlns:a16="http://schemas.microsoft.com/office/drawing/2014/main" id="{FAAF1810-F4CA-6C42-94D1-4172ADC332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11101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GB" b="1" dirty="0"/>
            </a:br>
            <a:r>
              <a:rPr lang="en-GB" b="1" dirty="0"/>
              <a:t>Major schemes (1000 demolitions plus)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7759883"/>
              </p:ext>
            </p:extLst>
          </p:nvPr>
        </p:nvGraphicFramePr>
        <p:xfrm>
          <a:off x="1338470" y="2307227"/>
          <a:ext cx="6401273" cy="4014065"/>
        </p:xfrm>
        <a:graphic>
          <a:graphicData uri="http://schemas.openxmlformats.org/drawingml/2006/table">
            <a:tbl>
              <a:tblPr>
                <a:tableStyleId>{5C22544A-7EE6-4342-B048-85BDC9FD1C3A}</a:tableStyleId>
              </a:tblPr>
              <a:tblGrid>
                <a:gridCol w="5739446">
                  <a:extLst>
                    <a:ext uri="{9D8B030D-6E8A-4147-A177-3AD203B41FA5}">
                      <a16:colId xmlns:a16="http://schemas.microsoft.com/office/drawing/2014/main" val="20000"/>
                    </a:ext>
                  </a:extLst>
                </a:gridCol>
                <a:gridCol w="661827">
                  <a:extLst>
                    <a:ext uri="{9D8B030D-6E8A-4147-A177-3AD203B41FA5}">
                      <a16:colId xmlns:a16="http://schemas.microsoft.com/office/drawing/2014/main" val="20001"/>
                    </a:ext>
                  </a:extLst>
                </a:gridCol>
              </a:tblGrid>
              <a:tr h="364915">
                <a:tc>
                  <a:txBody>
                    <a:bodyPr/>
                    <a:lstStyle/>
                    <a:p>
                      <a:pPr algn="l" fontAlgn="b"/>
                      <a:r>
                        <a:rPr lang="en-US" sz="1400" u="none" strike="noStrike" dirty="0" err="1">
                          <a:effectLst/>
                        </a:rPr>
                        <a:t>Aylesbury</a:t>
                      </a:r>
                      <a:r>
                        <a:rPr lang="en-US" sz="1400" u="none" strike="noStrike" dirty="0">
                          <a:effectLst/>
                        </a:rPr>
                        <a:t> Estate (SOUTHWARK)</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is-IS" sz="2000" u="none" strike="noStrike" dirty="0">
                          <a:effectLst/>
                        </a:rPr>
                        <a:t>2758</a:t>
                      </a:r>
                      <a:endParaRPr lang="is-I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0"/>
                  </a:ext>
                </a:extLst>
              </a:tr>
              <a:tr h="364915">
                <a:tc>
                  <a:txBody>
                    <a:bodyPr/>
                    <a:lstStyle/>
                    <a:p>
                      <a:pPr algn="l" fontAlgn="b"/>
                      <a:r>
                        <a:rPr lang="en-US" sz="1400" u="none" strike="noStrike" dirty="0">
                          <a:effectLst/>
                        </a:rPr>
                        <a:t>South Acton Estate (Acton Gardens) (EALING)</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en-US" sz="2000" u="none" strike="noStrike" dirty="0">
                          <a:effectLst/>
                        </a:rPr>
                        <a:t>1998</a:t>
                      </a:r>
                      <a:endParaRPr lang="en-U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1"/>
                  </a:ext>
                </a:extLst>
              </a:tr>
              <a:tr h="364915">
                <a:tc>
                  <a:txBody>
                    <a:bodyPr/>
                    <a:lstStyle/>
                    <a:p>
                      <a:pPr algn="l" fontAlgn="b"/>
                      <a:r>
                        <a:rPr lang="en-US" sz="1400" u="none" strike="noStrike" dirty="0">
                          <a:effectLst/>
                        </a:rPr>
                        <a:t>Woodberry Down (HACKNEY)</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en-US" sz="2000" u="none" strike="noStrike" dirty="0">
                          <a:effectLst/>
                        </a:rPr>
                        <a:t>1980</a:t>
                      </a:r>
                      <a:endParaRPr lang="en-U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2"/>
                  </a:ext>
                </a:extLst>
              </a:tr>
              <a:tr h="364915">
                <a:tc>
                  <a:txBody>
                    <a:bodyPr/>
                    <a:lstStyle/>
                    <a:p>
                      <a:pPr algn="l" fontAlgn="b"/>
                      <a:r>
                        <a:rPr lang="en-US" sz="1400" u="none" strike="noStrike" dirty="0" err="1">
                          <a:effectLst/>
                        </a:rPr>
                        <a:t>Kidbrooke</a:t>
                      </a:r>
                      <a:r>
                        <a:rPr lang="en-US" sz="1400" u="none" strike="noStrike" dirty="0">
                          <a:effectLst/>
                        </a:rPr>
                        <a:t> Village (Ferrier Estate) (GREENWICH)</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en-US" sz="2000" u="none" strike="noStrike" dirty="0">
                          <a:effectLst/>
                        </a:rPr>
                        <a:t>1910</a:t>
                      </a:r>
                      <a:endParaRPr lang="en-U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3"/>
                  </a:ext>
                </a:extLst>
              </a:tr>
              <a:tr h="364915">
                <a:tc>
                  <a:txBody>
                    <a:bodyPr/>
                    <a:lstStyle/>
                    <a:p>
                      <a:pPr algn="l" fontAlgn="b"/>
                      <a:r>
                        <a:rPr lang="en-US" sz="1400" u="none" strike="noStrike" dirty="0">
                          <a:effectLst/>
                        </a:rPr>
                        <a:t>Stonebridge Estate (BRENT) </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en-US" sz="2000" u="none" strike="noStrike" dirty="0">
                          <a:effectLst/>
                        </a:rPr>
                        <a:t>1569</a:t>
                      </a:r>
                      <a:endParaRPr lang="en-U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4"/>
                  </a:ext>
                </a:extLst>
              </a:tr>
              <a:tr h="364915">
                <a:tc>
                  <a:txBody>
                    <a:bodyPr/>
                    <a:lstStyle/>
                    <a:p>
                      <a:pPr algn="l" fontAlgn="b"/>
                      <a:r>
                        <a:rPr lang="en-US" sz="1400" u="none" strike="noStrike" dirty="0">
                          <a:effectLst/>
                        </a:rPr>
                        <a:t>Gascoigne Estate East (Weaver's Quarter) (BARKING)</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is-IS" sz="2000" u="none" strike="noStrike" dirty="0">
                          <a:effectLst/>
                        </a:rPr>
                        <a:t>1356</a:t>
                      </a:r>
                      <a:endParaRPr lang="is-I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5"/>
                  </a:ext>
                </a:extLst>
              </a:tr>
              <a:tr h="364915">
                <a:tc>
                  <a:txBody>
                    <a:bodyPr/>
                    <a:lstStyle/>
                    <a:p>
                      <a:pPr algn="l" fontAlgn="b"/>
                      <a:r>
                        <a:rPr lang="en-US" sz="1400" u="none" strike="noStrike" dirty="0" err="1">
                          <a:effectLst/>
                        </a:rPr>
                        <a:t>Clapham</a:t>
                      </a:r>
                      <a:r>
                        <a:rPr lang="en-US" sz="1400" u="none" strike="noStrike" dirty="0">
                          <a:effectLst/>
                        </a:rPr>
                        <a:t> Park Estate (LAMBETH)</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is-IS" sz="2000" u="none" strike="noStrike" dirty="0">
                          <a:effectLst/>
                        </a:rPr>
                        <a:t>1307</a:t>
                      </a:r>
                      <a:endParaRPr lang="is-I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6"/>
                  </a:ext>
                </a:extLst>
              </a:tr>
              <a:tr h="364915">
                <a:tc>
                  <a:txBody>
                    <a:bodyPr/>
                    <a:lstStyle/>
                    <a:p>
                      <a:pPr algn="l" fontAlgn="b"/>
                      <a:r>
                        <a:rPr lang="en-US" sz="1400" u="none" strike="noStrike" dirty="0" err="1">
                          <a:effectLst/>
                        </a:rPr>
                        <a:t>Heygate</a:t>
                      </a:r>
                      <a:r>
                        <a:rPr lang="en-US" sz="1400" u="none" strike="noStrike" dirty="0">
                          <a:effectLst/>
                        </a:rPr>
                        <a:t> Estate (Elephant Park and Trafalgar Place) (SOUTHWARK)</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cs-CZ" sz="2000" u="none" strike="noStrike" dirty="0">
                          <a:effectLst/>
                        </a:rPr>
                        <a:t>1212</a:t>
                      </a:r>
                      <a:endParaRPr lang="cs-CZ"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7"/>
                  </a:ext>
                </a:extLst>
              </a:tr>
              <a:tr h="364915">
                <a:tc>
                  <a:txBody>
                    <a:bodyPr/>
                    <a:lstStyle/>
                    <a:p>
                      <a:pPr algn="l" fontAlgn="b"/>
                      <a:r>
                        <a:rPr lang="en-US" sz="1400" u="none" strike="noStrike" dirty="0" err="1">
                          <a:effectLst/>
                        </a:rPr>
                        <a:t>Roundshaw</a:t>
                      </a:r>
                      <a:r>
                        <a:rPr lang="en-US" sz="1400" u="none" strike="noStrike" dirty="0">
                          <a:effectLst/>
                        </a:rPr>
                        <a:t> Estate (SUTTON)</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is-IS" sz="2000" u="none" strike="noStrike" dirty="0">
                          <a:effectLst/>
                        </a:rPr>
                        <a:t>1143</a:t>
                      </a:r>
                      <a:endParaRPr lang="is-I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8"/>
                  </a:ext>
                </a:extLst>
              </a:tr>
              <a:tr h="364915">
                <a:tc>
                  <a:txBody>
                    <a:bodyPr/>
                    <a:lstStyle/>
                    <a:p>
                      <a:pPr algn="l" fontAlgn="b"/>
                      <a:r>
                        <a:rPr lang="en-US" sz="1400" u="none" strike="noStrike" dirty="0">
                          <a:effectLst/>
                        </a:rPr>
                        <a:t>Morris Walk Estate North and South (GREENWICH)</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is-IS" sz="2000" u="none" strike="noStrike" dirty="0">
                          <a:effectLst/>
                        </a:rPr>
                        <a:t>1064</a:t>
                      </a:r>
                      <a:endParaRPr lang="is-IS"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09"/>
                  </a:ext>
                </a:extLst>
              </a:tr>
              <a:tr h="364915">
                <a:tc>
                  <a:txBody>
                    <a:bodyPr/>
                    <a:lstStyle/>
                    <a:p>
                      <a:pPr algn="l" fontAlgn="b"/>
                      <a:r>
                        <a:rPr lang="en-US" sz="1400" u="none" strike="noStrike" dirty="0">
                          <a:effectLst/>
                        </a:rPr>
                        <a:t>Northumberland Park (Stellar House)</a:t>
                      </a:r>
                      <a:endParaRPr lang="en-US" sz="1400" b="0" i="0" u="none" strike="noStrike" dirty="0">
                        <a:solidFill>
                          <a:srgbClr val="000000"/>
                        </a:solidFill>
                        <a:effectLst/>
                        <a:latin typeface="Calibri" charset="0"/>
                      </a:endParaRPr>
                    </a:p>
                  </a:txBody>
                  <a:tcPr marL="9525" marR="9525" marT="9525" marB="0" anchor="b"/>
                </a:tc>
                <a:tc>
                  <a:txBody>
                    <a:bodyPr/>
                    <a:lstStyle/>
                    <a:p>
                      <a:pPr algn="r" fontAlgn="b"/>
                      <a:r>
                        <a:rPr lang="fi-FI" sz="2000" u="none" strike="noStrike" dirty="0">
                          <a:effectLst/>
                        </a:rPr>
                        <a:t>1027</a:t>
                      </a:r>
                      <a:endParaRPr lang="fi-FI" sz="2000" b="0" i="0" u="none" strike="noStrike" dirty="0">
                        <a:solidFill>
                          <a:srgbClr val="000000"/>
                        </a:solidFill>
                        <a:effectLst/>
                        <a:latin typeface="Calibri" charset="0"/>
                      </a:endParaRPr>
                    </a:p>
                  </a:txBody>
                  <a:tcPr marL="9525" marR="9525" marT="9525" marB="0" anchor="b"/>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8195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997704" y="1243084"/>
            <a:ext cx="7148592" cy="5157715"/>
          </a:xfrm>
        </p:spPr>
      </p:pic>
    </p:spTree>
    <p:extLst>
      <p:ext uri="{BB962C8B-B14F-4D97-AF65-F5344CB8AC3E}">
        <p14:creationId xmlns:p14="http://schemas.microsoft.com/office/powerpoint/2010/main" val="148003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08FA7167-D1B2-D74A-9D49-A15D4B3A57CB}"/>
              </a:ext>
            </a:extLst>
          </p:cNvPr>
          <p:cNvPicPr>
            <a:picLocks noChangeAspect="1"/>
          </p:cNvPicPr>
          <p:nvPr/>
        </p:nvPicPr>
        <p:blipFill>
          <a:blip r:embed="rId2"/>
          <a:stretch>
            <a:fillRect/>
          </a:stretch>
        </p:blipFill>
        <p:spPr>
          <a:xfrm>
            <a:off x="0" y="194351"/>
            <a:ext cx="9144000" cy="6469298"/>
          </a:xfrm>
          <a:prstGeom prst="rect">
            <a:avLst/>
          </a:prstGeom>
        </p:spPr>
      </p:pic>
    </p:spTree>
    <p:extLst>
      <p:ext uri="{BB962C8B-B14F-4D97-AF65-F5344CB8AC3E}">
        <p14:creationId xmlns:p14="http://schemas.microsoft.com/office/powerpoint/2010/main" val="92677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3ED26B4-09B0-1B4F-979A-270EA5BC3834}"/>
              </a:ext>
            </a:extLst>
          </p:cNvPr>
          <p:cNvPicPr>
            <a:picLocks noChangeAspect="1"/>
          </p:cNvPicPr>
          <p:nvPr/>
        </p:nvPicPr>
        <p:blipFill>
          <a:blip r:embed="rId2"/>
          <a:stretch>
            <a:fillRect/>
          </a:stretch>
        </p:blipFill>
        <p:spPr>
          <a:xfrm>
            <a:off x="0" y="194351"/>
            <a:ext cx="9144000" cy="6469298"/>
          </a:xfrm>
          <a:prstGeom prst="rect">
            <a:avLst/>
          </a:prstGeom>
        </p:spPr>
      </p:pic>
    </p:spTree>
    <p:extLst>
      <p:ext uri="{BB962C8B-B14F-4D97-AF65-F5344CB8AC3E}">
        <p14:creationId xmlns:p14="http://schemas.microsoft.com/office/powerpoint/2010/main" val="414713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B69D7FF0-4AD5-0742-B9D1-E5258548D6FE}"/>
              </a:ext>
            </a:extLst>
          </p:cNvPr>
          <p:cNvPicPr>
            <a:picLocks noChangeAspect="1"/>
          </p:cNvPicPr>
          <p:nvPr/>
        </p:nvPicPr>
        <p:blipFill>
          <a:blip r:embed="rId2"/>
          <a:stretch>
            <a:fillRect/>
          </a:stretch>
        </p:blipFill>
        <p:spPr>
          <a:xfrm>
            <a:off x="0" y="194351"/>
            <a:ext cx="9144000" cy="6469298"/>
          </a:xfrm>
          <a:prstGeom prst="rect">
            <a:avLst/>
          </a:prstGeom>
        </p:spPr>
      </p:pic>
    </p:spTree>
    <p:extLst>
      <p:ext uri="{BB962C8B-B14F-4D97-AF65-F5344CB8AC3E}">
        <p14:creationId xmlns:p14="http://schemas.microsoft.com/office/powerpoint/2010/main" val="370380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br>
              <a:rPr lang="en-GB" b="1" dirty="0"/>
            </a:br>
            <a:r>
              <a:rPr lang="en-GB" b="1" dirty="0"/>
              <a:t>Data difficulties</a:t>
            </a:r>
            <a:endParaRPr lang="en-US" dirty="0"/>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3"/>
            <a:ext cx="3840085" cy="4126701"/>
          </a:xfrm>
        </p:spPr>
        <p:txBody>
          <a:bodyPr>
            <a:normAutofit fontScale="92500"/>
          </a:bodyPr>
          <a:lstStyle/>
          <a:p>
            <a:r>
              <a:rPr lang="en-GB" sz="1400" dirty="0"/>
              <a:t>Problems: </a:t>
            </a:r>
          </a:p>
          <a:p>
            <a:pPr lvl="1"/>
            <a:r>
              <a:rPr lang="en-GB" sz="1400" dirty="0"/>
              <a:t>some LAs simply supplied no data on council housing or ex-council holding, others appeared incomplete; </a:t>
            </a:r>
          </a:p>
          <a:p>
            <a:pPr lvl="1"/>
            <a:r>
              <a:rPr lang="en-GB" sz="1400" dirty="0"/>
              <a:t>planning documents do not contain all details of existing tenure; </a:t>
            </a:r>
          </a:p>
          <a:p>
            <a:pPr lvl="1"/>
            <a:r>
              <a:rPr lang="en-GB" sz="1400" dirty="0"/>
              <a:t>some partial renewals and demolitions make reference to tenure mix only to that part of the estate, not the whole; </a:t>
            </a:r>
          </a:p>
          <a:p>
            <a:pPr lvl="1"/>
            <a:r>
              <a:rPr lang="en-GB" sz="1400" dirty="0"/>
              <a:t>Section 106 agreements and renegotiation of initial % of social housing because of ‘changing financial circumstances’; </a:t>
            </a:r>
          </a:p>
          <a:p>
            <a:pPr lvl="1"/>
            <a:r>
              <a:rPr lang="en-GB" sz="1400" dirty="0"/>
              <a:t>developers and architects websites vague and misleading; dates decanting or demolition began approximate in some case (especially back to 1990s); 	</a:t>
            </a:r>
          </a:p>
          <a:p>
            <a:r>
              <a:rPr lang="en-GB" sz="1400" dirty="0"/>
              <a:t>Overall: huge data deficit! We can never be absolutely sure what was demolished, who was displaced, or what housing replaces what was lost</a:t>
            </a:r>
          </a:p>
          <a:p>
            <a:endParaRPr lang="en-GB" sz="1100" dirty="0"/>
          </a:p>
          <a:p>
            <a:endParaRPr lang="en-US" sz="1100" dirty="0"/>
          </a:p>
        </p:txBody>
      </p:sp>
      <p:pic>
        <p:nvPicPr>
          <p:cNvPr id="6" name="Picture 5">
            <a:extLst>
              <a:ext uri="{FF2B5EF4-FFF2-40B4-BE49-F238E27FC236}">
                <a16:creationId xmlns:a16="http://schemas.microsoft.com/office/drawing/2014/main" id="{5FE60BF7-B84D-F547-8009-5AE3653BF0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688677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90" y="365125"/>
            <a:ext cx="3840085" cy="1692794"/>
          </a:xfrm>
        </p:spPr>
        <p:txBody>
          <a:bodyPr>
            <a:normAutofit/>
          </a:bodyPr>
          <a:lstStyle/>
          <a:p>
            <a:r>
              <a:rPr lang="en-GB" b="1" dirty="0"/>
              <a:t>Violence of displacement</a:t>
            </a:r>
            <a:endParaRPr lang="en-US" dirty="0"/>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1490" y="2575033"/>
            <a:ext cx="4219406" cy="4763313"/>
          </a:xfrm>
        </p:spPr>
        <p:txBody>
          <a:bodyPr>
            <a:normAutofit/>
          </a:bodyPr>
          <a:lstStyle/>
          <a:p>
            <a:r>
              <a:rPr lang="en-GB" sz="1800" dirty="0"/>
              <a:t>“Systemic violence operates anonymously, systemically and invisibly through the very way society is organised, as opposed to physical, or ‘subjective’, violence” (</a:t>
            </a:r>
            <a:r>
              <a:rPr lang="en-GB" sz="1800" dirty="0" err="1"/>
              <a:t>Baeten</a:t>
            </a:r>
            <a:r>
              <a:rPr lang="en-GB" sz="1800" dirty="0"/>
              <a:t> et al 2017: 639)</a:t>
            </a:r>
          </a:p>
          <a:p>
            <a:r>
              <a:rPr lang="en-GB" sz="1800" dirty="0"/>
              <a:t>“Symbolic violence is imposed by language and discourse…clearly visible in the interaction between landlords and tenants in shape of ‘letters of approval’ which do not provide an option to disapprove, alongside subtler tactics of harassment and attempts to render opposition impossible” (</a:t>
            </a:r>
            <a:r>
              <a:rPr lang="en-GB" sz="1800" dirty="0" err="1"/>
              <a:t>Baeten</a:t>
            </a:r>
            <a:r>
              <a:rPr lang="en-GB" sz="1800" dirty="0"/>
              <a:t> et al 2017: 639)</a:t>
            </a:r>
            <a:endParaRPr lang="en-US" sz="1800" dirty="0"/>
          </a:p>
          <a:p>
            <a:endParaRPr lang="en-GB" sz="1400" dirty="0"/>
          </a:p>
        </p:txBody>
      </p:sp>
      <p:pic>
        <p:nvPicPr>
          <p:cNvPr id="5" name="Picture 4">
            <a:extLst>
              <a:ext uri="{FF2B5EF4-FFF2-40B4-BE49-F238E27FC236}">
                <a16:creationId xmlns:a16="http://schemas.microsoft.com/office/drawing/2014/main" id="{25E924EB-BEF5-7B44-AB7A-A57B2754AF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849380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TotalTime>
  <Words>2028</Words>
  <Application>Microsoft Macintosh PowerPoint</Application>
  <PresentationFormat>On-screen Show (4:3)</PresentationFormat>
  <Paragraphs>89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Gentrification, Displacement, and the Impacts of Council Estate Renewal in Twenty First Century London    </vt:lpstr>
      <vt:lpstr> The London clearances</vt:lpstr>
      <vt:lpstr> Major schemes (1000 demolitions plus)</vt:lpstr>
      <vt:lpstr>PowerPoint Presentation</vt:lpstr>
      <vt:lpstr>PowerPoint Presentation</vt:lpstr>
      <vt:lpstr>PowerPoint Presentation</vt:lpstr>
      <vt:lpstr>PowerPoint Presentation</vt:lpstr>
      <vt:lpstr> Data difficulties</vt:lpstr>
      <vt:lpstr>Violence of displacement</vt:lpstr>
      <vt:lpstr>PowerPoint Presentation</vt:lpstr>
      <vt:lpstr>Reluctant movers </vt:lpstr>
      <vt:lpstr>Reluctant movers </vt:lpstr>
      <vt:lpstr>A sense of loss</vt:lpstr>
      <vt:lpstr>A sense of loss</vt:lpstr>
      <vt:lpstr>A sense of loss</vt:lpstr>
      <vt:lpstr>Disrupted lives</vt:lpstr>
      <vt:lpstr>Disrupted lives</vt:lpstr>
      <vt:lpstr>Democratic deficits</vt:lpstr>
      <vt:lpstr>Democractic deficits</vt:lpstr>
      <vt:lpstr>A life suspended? </vt:lpstr>
      <vt:lpstr>A life suspended? </vt:lpstr>
      <vt:lpstr>A life suspended? </vt:lpstr>
      <vt:lpstr>(Lack of) Resistance </vt:lpstr>
      <vt:lpstr>(Lack of) Resistance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Slow Violence of Displacement on London’s Gentrification Frontier    </dc:title>
  <dc:creator>Hubbard, Philip</dc:creator>
  <cp:lastModifiedBy>Hubbard, Philip</cp:lastModifiedBy>
  <cp:revision>14</cp:revision>
  <dcterms:created xsi:type="dcterms:W3CDTF">2019-05-15T11:54:52Z</dcterms:created>
  <dcterms:modified xsi:type="dcterms:W3CDTF">2020-03-11T13:13:53Z</dcterms:modified>
</cp:coreProperties>
</file>